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6" r:id="rId1"/>
  </p:sldMasterIdLst>
  <p:notesMasterIdLst>
    <p:notesMasterId r:id="rId13"/>
  </p:notesMasterIdLst>
  <p:sldIdLst>
    <p:sldId id="435" r:id="rId2"/>
    <p:sldId id="283" r:id="rId3"/>
    <p:sldId id="436" r:id="rId4"/>
    <p:sldId id="426" r:id="rId5"/>
    <p:sldId id="432" r:id="rId6"/>
    <p:sldId id="430" r:id="rId7"/>
    <p:sldId id="425" r:id="rId8"/>
    <p:sldId id="437" r:id="rId9"/>
    <p:sldId id="433" r:id="rId10"/>
    <p:sldId id="434" r:id="rId11"/>
    <p:sldId id="431" r:id="rId12"/>
  </p:sldIdLst>
  <p:sldSz cx="12192000" cy="6858000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F5FE"/>
    <a:srgbClr val="007635"/>
    <a:srgbClr val="A6241A"/>
    <a:srgbClr val="B2846A"/>
    <a:srgbClr val="B86260"/>
    <a:srgbClr val="A1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84" autoAdjust="0"/>
    <p:restoredTop sz="92954"/>
  </p:normalViewPr>
  <p:slideViewPr>
    <p:cSldViewPr>
      <p:cViewPr varScale="1">
        <p:scale>
          <a:sx n="92" d="100"/>
          <a:sy n="92" d="100"/>
        </p:scale>
        <p:origin x="101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9F9CA8-A221-4DE2-9BC2-80DD7F71A4A9}" type="doc">
      <dgm:prSet loTypeId="urn:microsoft.com/office/officeart/2005/8/layout/venn1" loCatId="relationship" qsTypeId="urn:microsoft.com/office/officeart/2005/8/quickstyle/3d7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B65A181D-BF25-4318-B159-018B7F0D2662}">
      <dgm:prSet phldrT="[文字]"/>
      <dgm:spPr/>
      <dgm:t>
        <a:bodyPr anchor="t"/>
        <a:lstStyle/>
        <a:p>
          <a:pPr algn="r"/>
          <a:endParaRPr lang="zh-TW" altLang="en-US" dirty="0"/>
        </a:p>
      </dgm:t>
    </dgm:pt>
    <dgm:pt modelId="{A3B506DD-6286-444E-90E8-B810FB21ED15}" type="sibTrans" cxnId="{A9F0C7FC-77C3-4A0A-87A3-0F0455E35123}">
      <dgm:prSet/>
      <dgm:spPr/>
      <dgm:t>
        <a:bodyPr/>
        <a:lstStyle/>
        <a:p>
          <a:endParaRPr lang="zh-TW" altLang="en-US"/>
        </a:p>
      </dgm:t>
    </dgm:pt>
    <dgm:pt modelId="{54F23EC8-E281-407E-919C-7EEDC444C967}" type="parTrans" cxnId="{A9F0C7FC-77C3-4A0A-87A3-0F0455E35123}">
      <dgm:prSet/>
      <dgm:spPr/>
      <dgm:t>
        <a:bodyPr/>
        <a:lstStyle/>
        <a:p>
          <a:endParaRPr lang="zh-TW" altLang="en-US"/>
        </a:p>
      </dgm:t>
    </dgm:pt>
    <dgm:pt modelId="{21F6632C-6737-480B-A395-6270B16DB13A}">
      <dgm:prSet phldrT="[文字]"/>
      <dgm:spPr/>
      <dgm:t>
        <a:bodyPr anchor="t"/>
        <a:lstStyle/>
        <a:p>
          <a:pPr algn="l"/>
          <a:endParaRPr lang="zh-TW" altLang="en-US" dirty="0">
            <a:noFill/>
          </a:endParaRPr>
        </a:p>
      </dgm:t>
    </dgm:pt>
    <dgm:pt modelId="{4E13FEA1-13AC-42B0-B69A-8CC15A355A0B}" type="sibTrans" cxnId="{059A14F7-3530-4D22-B0AF-D7E8CF665209}">
      <dgm:prSet/>
      <dgm:spPr/>
      <dgm:t>
        <a:bodyPr/>
        <a:lstStyle/>
        <a:p>
          <a:endParaRPr lang="zh-TW" altLang="en-US"/>
        </a:p>
      </dgm:t>
    </dgm:pt>
    <dgm:pt modelId="{30971D8F-69F6-4F43-84A4-53238EF64F56}" type="parTrans" cxnId="{059A14F7-3530-4D22-B0AF-D7E8CF665209}">
      <dgm:prSet/>
      <dgm:spPr/>
      <dgm:t>
        <a:bodyPr/>
        <a:lstStyle/>
        <a:p>
          <a:endParaRPr lang="zh-TW" altLang="en-US"/>
        </a:p>
      </dgm:t>
    </dgm:pt>
    <dgm:pt modelId="{737899F7-E061-438B-8EE1-8103EC307516}" type="pres">
      <dgm:prSet presAssocID="{6C9F9CA8-A221-4DE2-9BC2-80DD7F71A4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CFFE561-781E-4997-8E62-1FD310422BC9}" type="pres">
      <dgm:prSet presAssocID="{21F6632C-6737-480B-A395-6270B16DB13A}" presName="circ1" presStyleLbl="vennNode1" presStyleIdx="0" presStyleCnt="2" custScaleX="111059" custLinFactNeighborX="1615" custLinFactNeighborY="-139"/>
      <dgm:spPr/>
      <dgm:t>
        <a:bodyPr/>
        <a:lstStyle/>
        <a:p>
          <a:endParaRPr lang="zh-TW" altLang="en-US"/>
        </a:p>
      </dgm:t>
    </dgm:pt>
    <dgm:pt modelId="{4920BFC7-AF20-4834-8B77-81407FE34E5F}" type="pres">
      <dgm:prSet presAssocID="{21F6632C-6737-480B-A395-6270B16DB13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5ADACC-0B20-4B18-9F0A-43A8EFDBFD9E}" type="pres">
      <dgm:prSet presAssocID="{B65A181D-BF25-4318-B159-018B7F0D2662}" presName="circ2" presStyleLbl="vennNode1" presStyleIdx="1" presStyleCnt="2" custScaleX="90892" custScaleY="75256" custLinFactNeighborX="-8003" custLinFactNeighborY="5025"/>
      <dgm:spPr/>
      <dgm:t>
        <a:bodyPr/>
        <a:lstStyle/>
        <a:p>
          <a:endParaRPr lang="zh-TW" altLang="en-US"/>
        </a:p>
      </dgm:t>
    </dgm:pt>
    <dgm:pt modelId="{00F2437F-1A6D-4623-B112-EBD9C4F20860}" type="pres">
      <dgm:prSet presAssocID="{B65A181D-BF25-4318-B159-018B7F0D266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95B230D-8FF3-478E-B90B-0ACB4E06535E}" type="presOf" srcId="{6C9F9CA8-A221-4DE2-9BC2-80DD7F71A4A9}" destId="{737899F7-E061-438B-8EE1-8103EC307516}" srcOrd="0" destOrd="0" presId="urn:microsoft.com/office/officeart/2005/8/layout/venn1"/>
    <dgm:cxn modelId="{1BB27312-4202-4F13-AD60-B41882CF1577}" type="presOf" srcId="{21F6632C-6737-480B-A395-6270B16DB13A}" destId="{BCFFE561-781E-4997-8E62-1FD310422BC9}" srcOrd="0" destOrd="0" presId="urn:microsoft.com/office/officeart/2005/8/layout/venn1"/>
    <dgm:cxn modelId="{B490DDE8-52E0-4CD0-BC99-E12F4714EC8A}" type="presOf" srcId="{B65A181D-BF25-4318-B159-018B7F0D2662}" destId="{00F2437F-1A6D-4623-B112-EBD9C4F20860}" srcOrd="1" destOrd="0" presId="urn:microsoft.com/office/officeart/2005/8/layout/venn1"/>
    <dgm:cxn modelId="{059A14F7-3530-4D22-B0AF-D7E8CF665209}" srcId="{6C9F9CA8-A221-4DE2-9BC2-80DD7F71A4A9}" destId="{21F6632C-6737-480B-A395-6270B16DB13A}" srcOrd="0" destOrd="0" parTransId="{30971D8F-69F6-4F43-84A4-53238EF64F56}" sibTransId="{4E13FEA1-13AC-42B0-B69A-8CC15A355A0B}"/>
    <dgm:cxn modelId="{A9F0C7FC-77C3-4A0A-87A3-0F0455E35123}" srcId="{6C9F9CA8-A221-4DE2-9BC2-80DD7F71A4A9}" destId="{B65A181D-BF25-4318-B159-018B7F0D2662}" srcOrd="1" destOrd="0" parTransId="{54F23EC8-E281-407E-919C-7EEDC444C967}" sibTransId="{A3B506DD-6286-444E-90E8-B810FB21ED15}"/>
    <dgm:cxn modelId="{634FAEF8-BFE6-416E-8CC4-AF9A393435B6}" type="presOf" srcId="{21F6632C-6737-480B-A395-6270B16DB13A}" destId="{4920BFC7-AF20-4834-8B77-81407FE34E5F}" srcOrd="1" destOrd="0" presId="urn:microsoft.com/office/officeart/2005/8/layout/venn1"/>
    <dgm:cxn modelId="{BBC02C01-CED9-44C9-8DF4-F735C0D99DE4}" type="presOf" srcId="{B65A181D-BF25-4318-B159-018B7F0D2662}" destId="{DF5ADACC-0B20-4B18-9F0A-43A8EFDBFD9E}" srcOrd="0" destOrd="0" presId="urn:microsoft.com/office/officeart/2005/8/layout/venn1"/>
    <dgm:cxn modelId="{DC33395F-C289-4AA6-B9BD-432FE4D5BEC5}" type="presParOf" srcId="{737899F7-E061-438B-8EE1-8103EC307516}" destId="{BCFFE561-781E-4997-8E62-1FD310422BC9}" srcOrd="0" destOrd="0" presId="urn:microsoft.com/office/officeart/2005/8/layout/venn1"/>
    <dgm:cxn modelId="{ED7ED31C-95AB-4CAF-B1A2-360B5F22F63C}" type="presParOf" srcId="{737899F7-E061-438B-8EE1-8103EC307516}" destId="{4920BFC7-AF20-4834-8B77-81407FE34E5F}" srcOrd="1" destOrd="0" presId="urn:microsoft.com/office/officeart/2005/8/layout/venn1"/>
    <dgm:cxn modelId="{EE72BE83-267B-428F-9DBC-12619E2CABE5}" type="presParOf" srcId="{737899F7-E061-438B-8EE1-8103EC307516}" destId="{DF5ADACC-0B20-4B18-9F0A-43A8EFDBFD9E}" srcOrd="2" destOrd="0" presId="urn:microsoft.com/office/officeart/2005/8/layout/venn1"/>
    <dgm:cxn modelId="{E1429730-05C5-4302-BAD1-E91C7E66F157}" type="presParOf" srcId="{737899F7-E061-438B-8EE1-8103EC307516}" destId="{00F2437F-1A6D-4623-B112-EBD9C4F20860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FE561-781E-4997-8E62-1FD310422BC9}">
      <dsp:nvSpPr>
        <dsp:cNvPr id="0" name=""/>
        <dsp:cNvSpPr/>
      </dsp:nvSpPr>
      <dsp:spPr>
        <a:xfrm>
          <a:off x="894925" y="5482"/>
          <a:ext cx="4527652" cy="407679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>
            <a:noFill/>
          </a:endParaRPr>
        </a:p>
      </dsp:txBody>
      <dsp:txXfrm>
        <a:off x="1527164" y="486225"/>
        <a:ext cx="2610538" cy="3115314"/>
      </dsp:txXfrm>
    </dsp:sp>
    <dsp:sp modelId="{DF5ADACC-0B20-4B18-9F0A-43A8EFDBFD9E}">
      <dsp:nvSpPr>
        <dsp:cNvPr id="0" name=""/>
        <dsp:cNvSpPr/>
      </dsp:nvSpPr>
      <dsp:spPr>
        <a:xfrm>
          <a:off x="3852135" y="720390"/>
          <a:ext cx="3705484" cy="3068035"/>
        </a:xfrm>
        <a:prstGeom prst="ellipse">
          <a:avLst/>
        </a:prstGeom>
        <a:solidFill>
          <a:schemeClr val="accent2">
            <a:alpha val="50000"/>
            <a:hueOff val="1378517"/>
            <a:satOff val="25807"/>
            <a:lumOff val="-1569"/>
            <a:alphaOff val="0"/>
          </a:schemeClr>
        </a:solidFill>
        <a:ln>
          <a:noFill/>
        </a:ln>
        <a:effectLst/>
        <a:sp3d extrusionH="50600" prstMaterial="clear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/>
        </a:p>
      </dsp:txBody>
      <dsp:txXfrm>
        <a:off x="4903692" y="1082177"/>
        <a:ext cx="2136495" cy="2344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EC390-C6BA-0F46-B48C-1C1AE71FED98}" type="datetimeFigureOut">
              <a:rPr kumimoji="1" lang="zh-TW" altLang="en-US" smtClean="0"/>
              <a:t>2021/9/17</a:t>
            </a:fld>
            <a:endParaRPr kumimoji="1" lang="zh-TW" altLang="en-US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C7436-D6AF-3440-BDC1-9B7EE99F1A58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139065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群組 8">
            <a:extLst>
              <a:ext uri="{FF2B5EF4-FFF2-40B4-BE49-F238E27FC236}">
                <a16:creationId xmlns:a16="http://schemas.microsoft.com/office/drawing/2014/main" id="{721D8251-1F18-1A40-B778-0714B34689A8}"/>
              </a:ext>
            </a:extLst>
          </p:cNvPr>
          <p:cNvGrpSpPr/>
          <p:nvPr userDrawn="1"/>
        </p:nvGrpSpPr>
        <p:grpSpPr>
          <a:xfrm>
            <a:off x="0" y="-31691"/>
            <a:ext cx="12192000" cy="6889691"/>
            <a:chOff x="0" y="-31691"/>
            <a:chExt cx="9144000" cy="6889691"/>
          </a:xfrm>
        </p:grpSpPr>
        <p:pic>
          <p:nvPicPr>
            <p:cNvPr id="10" name="圖片 9">
              <a:extLst>
                <a:ext uri="{FF2B5EF4-FFF2-40B4-BE49-F238E27FC236}">
                  <a16:creationId xmlns:a16="http://schemas.microsoft.com/office/drawing/2014/main" id="{E57A02DD-69BB-A841-A42D-C7C7BEF27C8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6578" b="29315"/>
            <a:stretch/>
          </p:blipFill>
          <p:spPr>
            <a:xfrm>
              <a:off x="0" y="-31691"/>
              <a:ext cx="9144000" cy="6857999"/>
            </a:xfrm>
            <a:prstGeom prst="rect">
              <a:avLst/>
            </a:prstGeom>
          </p:spPr>
        </p:pic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id="{2E180FF7-A0B2-D843-B2A3-FFD77006B567}"/>
                </a:ext>
              </a:extLst>
            </p:cNvPr>
            <p:cNvGrpSpPr/>
            <p:nvPr userDrawn="1"/>
          </p:nvGrpSpPr>
          <p:grpSpPr>
            <a:xfrm>
              <a:off x="1" y="5916711"/>
              <a:ext cx="5779802" cy="941289"/>
              <a:chOff x="1" y="5916711"/>
              <a:chExt cx="5779802" cy="941289"/>
            </a:xfrm>
          </p:grpSpPr>
          <p:pic>
            <p:nvPicPr>
              <p:cNvPr id="14" name="Picture 3" descr="C:\Users\anthony Lee\AppData\Local\Microsoft\Windows\INetCache\IE\DQH1XS07\gahag-0000718563[1].png">
                <a:extLst>
                  <a:ext uri="{FF2B5EF4-FFF2-40B4-BE49-F238E27FC236}">
                    <a16:creationId xmlns:a16="http://schemas.microsoft.com/office/drawing/2014/main" id="{E8C05703-D7CB-F94D-8ABA-D9D0CB8BAB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36947" b="64570"/>
              <a:stretch/>
            </p:blipFill>
            <p:spPr bwMode="auto">
              <a:xfrm>
                <a:off x="1" y="5916711"/>
                <a:ext cx="2123728" cy="9095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C476FB1F-088E-EC4B-A10D-7646B9131F65}"/>
                  </a:ext>
                </a:extLst>
              </p:cNvPr>
              <p:cNvSpPr/>
              <p:nvPr/>
            </p:nvSpPr>
            <p:spPr>
              <a:xfrm>
                <a:off x="2051720" y="5934670"/>
                <a:ext cx="1769823" cy="92333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zh-TW" altLang="en-US" sz="5400" b="1" spc="50" dirty="0">
                    <a:ln w="11430"/>
                    <a:gradFill>
                      <a:gsLst>
                        <a:gs pos="25000">
                          <a:srgbClr val="B2935C">
                            <a:satMod val="155000"/>
                          </a:srgbClr>
                        </a:gs>
                        <a:gs pos="100000">
                          <a:srgbClr val="B2935C">
                            <a:shade val="45000"/>
                            <a:satMod val="165000"/>
                          </a:srgb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標楷體" panose="03000509000000000000" pitchFamily="65" charset="-120"/>
                    <a:ea typeface="標楷體" panose="03000509000000000000" pitchFamily="65" charset="-120"/>
                  </a:rPr>
                  <a:t>教育</a:t>
                </a:r>
              </a:p>
            </p:txBody>
          </p:sp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441B53B0-088B-8D4B-89C8-DCEBCC3E67E0}"/>
                  </a:ext>
                </a:extLst>
              </p:cNvPr>
              <p:cNvSpPr/>
              <p:nvPr/>
            </p:nvSpPr>
            <p:spPr>
              <a:xfrm>
                <a:off x="3364197" y="6258181"/>
                <a:ext cx="2415606" cy="58477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/>
                <a:r>
                  <a:rPr lang="zh-TW" altLang="en-US" sz="3200" b="1" spc="50" dirty="0">
                    <a:ln w="11430"/>
                    <a:gradFill>
                      <a:gsLst>
                        <a:gs pos="25000">
                          <a:srgbClr val="B2935C">
                            <a:satMod val="155000"/>
                          </a:srgbClr>
                        </a:gs>
                        <a:gs pos="100000">
                          <a:srgbClr val="B2935C">
                            <a:shade val="45000"/>
                            <a:satMod val="165000"/>
                          </a:srgb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標楷體" panose="03000509000000000000" pitchFamily="65" charset="-120"/>
                    <a:ea typeface="標楷體" panose="03000509000000000000" pitchFamily="65" charset="-120"/>
                  </a:rPr>
                  <a:t>應該不一樣</a:t>
                </a:r>
              </a:p>
            </p:txBody>
          </p:sp>
        </p:grpSp>
        <p:pic>
          <p:nvPicPr>
            <p:cNvPr id="12" name="圖片 4">
              <a:extLst>
                <a:ext uri="{FF2B5EF4-FFF2-40B4-BE49-F238E27FC236}">
                  <a16:creationId xmlns:a16="http://schemas.microsoft.com/office/drawing/2014/main" id="{4D9C4010-DC9D-B540-9AD9-B03CAB2AF9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1081" y="472106"/>
              <a:ext cx="1139825" cy="1066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弧形 12">
              <a:extLst>
                <a:ext uri="{FF2B5EF4-FFF2-40B4-BE49-F238E27FC236}">
                  <a16:creationId xmlns:a16="http://schemas.microsoft.com/office/drawing/2014/main" id="{0F60624B-AE93-AE49-B2DA-4C70F89BB94B}"/>
                </a:ext>
              </a:extLst>
            </p:cNvPr>
            <p:cNvSpPr/>
            <p:nvPr userDrawn="1"/>
          </p:nvSpPr>
          <p:spPr>
            <a:xfrm rot="159917">
              <a:off x="139482" y="5827536"/>
              <a:ext cx="5746423" cy="861292"/>
            </a:xfrm>
            <a:prstGeom prst="arc">
              <a:avLst>
                <a:gd name="adj1" fmla="val 11046663"/>
                <a:gd name="adj2" fmla="val 240068"/>
              </a:avLst>
            </a:prstGeom>
            <a:ln w="38100" cap="rnd" cmpd="sng">
              <a:solidFill>
                <a:schemeClr val="accent2">
                  <a:lumMod val="75000"/>
                  <a:alpha val="48000"/>
                </a:schemeClr>
              </a:solidFill>
              <a:beve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 sz="1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753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62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52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3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7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250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566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51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181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3372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7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72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c.edu.tw/cacportal/jbcrc/LearningPortfolios_MultiQuery/index.ph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27348" y="2132856"/>
            <a:ext cx="11737304" cy="1325563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108</a:t>
            </a:r>
            <a:r>
              <a:rPr lang="zh-TW" altLang="en-US" sz="4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課綱</a:t>
            </a:r>
            <a:r>
              <a:rPr lang="zh-TW" altLang="zh-TW" sz="4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普通型</a:t>
            </a:r>
            <a:r>
              <a:rPr lang="zh-TW" altLang="zh-TW" sz="4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高中數</a:t>
            </a:r>
            <a:r>
              <a:rPr lang="zh-TW" altLang="zh-TW" sz="4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學部定必修與</a:t>
            </a:r>
            <a:r>
              <a:rPr lang="zh-TW" altLang="zh-TW" sz="48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選修</a:t>
            </a:r>
            <a:endParaRPr lang="zh-TW" altLang="en-US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副標題 2"/>
          <p:cNvSpPr txBox="1">
            <a:spLocks/>
          </p:cNvSpPr>
          <p:nvPr/>
        </p:nvSpPr>
        <p:spPr>
          <a:xfrm>
            <a:off x="5519936" y="4919892"/>
            <a:ext cx="1296144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4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國教署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5411924" y="5373216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solidFill>
                  <a:srgbClr val="B2935C">
                    <a:lumMod val="50000"/>
                  </a:srgbClr>
                </a:solidFill>
              </a:rPr>
              <a:t>109</a:t>
            </a:r>
            <a:r>
              <a:rPr lang="zh-TW" altLang="en-US" sz="2000" dirty="0">
                <a:solidFill>
                  <a:srgbClr val="B2935C">
                    <a:lumMod val="50000"/>
                  </a:srgbClr>
                </a:solidFill>
              </a:rPr>
              <a:t>年</a:t>
            </a:r>
            <a:r>
              <a:rPr lang="en-US" altLang="zh-TW" sz="2000" dirty="0">
                <a:solidFill>
                  <a:srgbClr val="B2935C">
                    <a:lumMod val="50000"/>
                  </a:srgbClr>
                </a:solidFill>
              </a:rPr>
              <a:t>5</a:t>
            </a:r>
            <a:r>
              <a:rPr lang="zh-TW" altLang="en-US" sz="2000" dirty="0">
                <a:solidFill>
                  <a:srgbClr val="B2935C">
                    <a:lumMod val="50000"/>
                  </a:srgbClr>
                </a:solidFill>
              </a:rPr>
              <a:t>月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8904312" y="3196809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smtClean="0"/>
              <a:t>課程諮詢教師版</a:t>
            </a:r>
            <a:endParaRPr lang="zh-TW" altLang="en-US" sz="2800"/>
          </a:p>
        </p:txBody>
      </p:sp>
    </p:spTree>
    <p:extLst>
      <p:ext uri="{BB962C8B-B14F-4D97-AF65-F5344CB8AC3E}">
        <p14:creationId xmlns:p14="http://schemas.microsoft.com/office/powerpoint/2010/main" val="110537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A1A56D99-9A14-9348-A01F-1BFEFE5596CB}"/>
              </a:ext>
            </a:extLst>
          </p:cNvPr>
          <p:cNvCxnSpPr/>
          <p:nvPr/>
        </p:nvCxnSpPr>
        <p:spPr>
          <a:xfrm>
            <a:off x="1343472" y="5062661"/>
            <a:ext cx="0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箭頭接點 9">
            <a:extLst>
              <a:ext uri="{FF2B5EF4-FFF2-40B4-BE49-F238E27FC236}">
                <a16:creationId xmlns:a16="http://schemas.microsoft.com/office/drawing/2014/main" id="{2F5C296F-4F71-E542-A31B-35B795B45104}"/>
              </a:ext>
            </a:extLst>
          </p:cNvPr>
          <p:cNvCxnSpPr/>
          <p:nvPr/>
        </p:nvCxnSpPr>
        <p:spPr>
          <a:xfrm>
            <a:off x="1343472" y="5768293"/>
            <a:ext cx="93610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713AB6EA-1FA2-2441-BCAC-4AE7805F0DF0}"/>
              </a:ext>
            </a:extLst>
          </p:cNvPr>
          <p:cNvSpPr/>
          <p:nvPr/>
        </p:nvSpPr>
        <p:spPr>
          <a:xfrm>
            <a:off x="2253438" y="5367242"/>
            <a:ext cx="94591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以政大企管為例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，該系說明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課程設計之內容與數學科參採間之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關聯，</a:t>
            </a:r>
            <a:endParaRPr lang="en-US" altLang="zh-TW" sz="24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此有助於高中輔導學生選課之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參考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E48B4B6-78A0-B248-998C-1A19C74BC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49" y="1770229"/>
            <a:ext cx="8181279" cy="3292432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63352" y="404664"/>
            <a:ext cx="95013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2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六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、參採學科能力測驗數學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A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或數學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B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公告內容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(2/2)</a:t>
            </a:r>
            <a:endParaRPr lang="en-US" altLang="zh-TW" sz="32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154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623392" y="3429000"/>
            <a:ext cx="43569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興趣性向量</a:t>
            </a:r>
            <a:r>
              <a:rPr lang="zh-TW" altLang="en-US" sz="4000" b="1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表</a:t>
            </a:r>
            <a:endParaRPr lang="en-US" altLang="zh-TW" sz="4000" b="1" dirty="0" smtClean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4000" b="1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高一</a:t>
            </a:r>
            <a:r>
              <a:rPr lang="zh-TW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學習</a:t>
            </a:r>
            <a:r>
              <a:rPr lang="zh-TW" altLang="en-US" sz="4000" b="1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成績</a:t>
            </a:r>
            <a:endParaRPr lang="en-US" altLang="zh-TW" sz="4000" b="1" dirty="0" smtClean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4000" b="1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數學</a:t>
            </a:r>
            <a:r>
              <a:rPr lang="en-US" altLang="zh-CN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AB</a:t>
            </a:r>
            <a:r>
              <a:rPr lang="zh-CN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內容</a:t>
            </a:r>
            <a:r>
              <a:rPr lang="zh-CN" altLang="en-US" sz="4000" b="1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說明</a:t>
            </a:r>
            <a:endParaRPr lang="en-US" altLang="zh-CN" sz="4000" b="1" dirty="0" smtClean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35960" y="3415176"/>
            <a:ext cx="59766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大學科系簡介</a:t>
            </a:r>
            <a:endParaRPr lang="en-US" altLang="zh-TW" sz="4000" b="1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TW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大學科系選才需求</a:t>
            </a:r>
            <a:endParaRPr lang="en-US" altLang="zh-TW" sz="4000" b="1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本校學生升學經驗</a:t>
            </a:r>
            <a:endParaRPr lang="en-US" altLang="zh-CN" sz="4000" b="1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sz="4000" b="1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學生與家長期望</a:t>
            </a:r>
            <a:endParaRPr lang="en-US" altLang="zh-TW" sz="4000" b="1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3352" y="404664"/>
            <a:ext cx="55194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2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七、</a:t>
            </a:r>
            <a:r>
              <a:rPr lang="zh-TW" altLang="zh-TW" sz="32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如何輔導學生適性選課</a:t>
            </a:r>
            <a:r>
              <a:rPr lang="zh-TW" altLang="en-US" sz="32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？</a:t>
            </a:r>
            <a:endParaRPr lang="en-US" altLang="zh-TW" sz="32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159896" y="738124"/>
            <a:ext cx="68253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 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</a:t>
            </a:r>
            <a:r>
              <a:rPr lang="en-US" altLang="zh-TW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還是 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</a:t>
            </a:r>
            <a:r>
              <a:rPr lang="en-US" altLang="zh-TW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???</a:t>
            </a:r>
            <a:endParaRPr lang="zh-TW" altLang="en-US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-240704" y="2330073"/>
            <a:ext cx="10316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導師</a:t>
            </a:r>
            <a:r>
              <a:rPr lang="en-US" altLang="zh-TW" sz="4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sz="4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輔導教師</a:t>
            </a:r>
            <a:r>
              <a:rPr lang="en-US" altLang="zh-TW" sz="4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sz="4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課程</a:t>
            </a:r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諮詢</a:t>
            </a:r>
            <a:r>
              <a:rPr lang="zh-TW" altLang="en-US" sz="4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教師</a:t>
            </a:r>
            <a:endParaRPr lang="en-US" altLang="zh-TW" sz="48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927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35360" y="322211"/>
            <a:ext cx="7680960" cy="137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普通高中數學的三軌設計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(1/2)</a:t>
            </a:r>
            <a:endParaRPr lang="zh-CN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407368" y="4077072"/>
            <a:ext cx="113772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高數學需求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學生，可修習數學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、然後修習數學甲。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schemeClr val="accent4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不同面向數學需求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學生，可修習數學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A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、然後修習數學甲或數學乙。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000" b="1" dirty="0">
                <a:solidFill>
                  <a:schemeClr val="accent1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低數學需求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學生，可只修習數學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，或修習數學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CN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後修習數學乙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有鑑於高中學生不容易太早定向，數學課程綱要的設計盡量使轉軌不致太困難，使得在 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年級修習數學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的學生，有機會補足數學乙所需的先備知識而選修數學乙。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>
            <a:extLst>
              <a:ext uri="{FF2B5EF4-FFF2-40B4-BE49-F238E27FC236}">
                <a16:creationId xmlns:a16="http://schemas.microsoft.com/office/drawing/2014/main" id="{B5923F37-7FC8-3D46-A00F-E4A224AC81F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99556" y="1556792"/>
            <a:ext cx="7632848" cy="213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19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63352" y="332656"/>
            <a:ext cx="7680960" cy="1371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一、普通高中數學的三軌設計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(2/2)</a:t>
            </a:r>
            <a:endParaRPr lang="zh-CN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dirty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335360" y="4365104"/>
            <a:ext cx="114492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《數學領域課程手冊》對於《數學領綱》有關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11A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11B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甲、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乙的學習內容條文，從第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550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675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頁有詳細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解析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(https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://cirn.moe.edu.tw/WebContent/index.aspx?sid=11&amp;mid=7313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《數學領域課程手冊》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也說明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學好</a:t>
            </a:r>
            <a:r>
              <a:rPr lang="zh-TW" altLang="zh-TW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數學</a:t>
            </a:r>
            <a:r>
              <a:rPr lang="en-US" altLang="zh-TW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</a:t>
            </a:r>
            <a:r>
              <a:rPr lang="zh-TW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內容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，想要學習</a:t>
            </a:r>
            <a:r>
              <a:rPr lang="en-US" altLang="zh-TW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zh-TW" sz="2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年級數學甲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，尚需自行補足四條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11A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的學習內容：</a:t>
            </a: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G-11A-5</a:t>
            </a:r>
            <a:r>
              <a:rPr lang="zh-TW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F-11A-1</a:t>
            </a:r>
            <a:r>
              <a:rPr lang="zh-TW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F-11A-3</a:t>
            </a:r>
            <a:r>
              <a:rPr lang="zh-TW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F-11A-4</a:t>
            </a:r>
            <a:r>
              <a:rPr lang="zh-TW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，並達到它們對應的學習表現。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9" name="圖片 28">
            <a:extLst>
              <a:ext uri="{FF2B5EF4-FFF2-40B4-BE49-F238E27FC236}">
                <a16:creationId xmlns:a16="http://schemas.microsoft.com/office/drawing/2014/main" id="{B5923F37-7FC8-3D46-A00F-E4A224AC81F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423592" y="1548352"/>
            <a:ext cx="7632848" cy="213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89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63352" y="116632"/>
            <a:ext cx="8543362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zh-TW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年級部定必修數學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的差異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(1/2)</a:t>
            </a:r>
            <a:endParaRPr lang="zh-CN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528793"/>
              </p:ext>
            </p:extLst>
          </p:nvPr>
        </p:nvGraphicFramePr>
        <p:xfrm>
          <a:off x="1775520" y="1161962"/>
          <a:ext cx="8784978" cy="520270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6145">
                  <a:extLst>
                    <a:ext uri="{9D8B030D-6E8A-4147-A177-3AD203B41FA5}">
                      <a16:colId xmlns:a16="http://schemas.microsoft.com/office/drawing/2014/main" val="3576881120"/>
                    </a:ext>
                  </a:extLst>
                </a:gridCol>
                <a:gridCol w="4560507">
                  <a:extLst>
                    <a:ext uri="{9D8B030D-6E8A-4147-A177-3AD203B41FA5}">
                      <a16:colId xmlns:a16="http://schemas.microsoft.com/office/drawing/2014/main" val="696933404"/>
                    </a:ext>
                  </a:extLst>
                </a:gridCol>
                <a:gridCol w="2928326">
                  <a:extLst>
                    <a:ext uri="{9D8B030D-6E8A-4147-A177-3AD203B41FA5}">
                      <a16:colId xmlns:a16="http://schemas.microsoft.com/office/drawing/2014/main" val="1905780574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/>
                        <a:t>主要課題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A</a:t>
                      </a:r>
                      <a:r>
                        <a:rPr lang="zh-TW" altLang="en-US" b="1" dirty="0"/>
                        <a:t>類必修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B</a:t>
                      </a:r>
                      <a:r>
                        <a:rPr lang="zh-TW" altLang="en-US" b="1" dirty="0"/>
                        <a:t>類必修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3185906"/>
                  </a:ext>
                </a:extLst>
              </a:tr>
              <a:tr h="89605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三角函數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弧度量、</a:t>
                      </a:r>
                      <a:r>
                        <a:rPr lang="en-US" altLang="zh-TW" dirty="0"/>
                        <a:t>sin, cos, tan</a:t>
                      </a:r>
                      <a:r>
                        <a:rPr lang="zh-TW" altLang="en-US" dirty="0"/>
                        <a:t>函數的圖形、定義域、值 域、週期性、週期現象的數學模型</a:t>
                      </a:r>
                      <a:r>
                        <a:rPr lang="en-US" altLang="zh-TW" dirty="0"/>
                        <a:t>(cot, sec, </a:t>
                      </a:r>
                      <a:r>
                        <a:rPr lang="en-US" altLang="zh-TW" dirty="0" err="1"/>
                        <a:t>csc</a:t>
                      </a:r>
                      <a:r>
                        <a:rPr lang="en-US" altLang="zh-TW" dirty="0"/>
                        <a:t> </a:t>
                      </a:r>
                      <a:r>
                        <a:rPr lang="zh-TW" altLang="en-US" dirty="0"/>
                        <a:t>之定義與圖形</a:t>
                      </a:r>
                      <a:r>
                        <a:rPr lang="en-US" altLang="zh-TW" dirty="0"/>
                        <a:t>※)</a:t>
                      </a:r>
                      <a:r>
                        <a:rPr lang="zh-TW" altLang="en-US" dirty="0"/>
                        <a:t>。正餘弦的和角、半角公式、同頻率正餘弦波的疊合。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弧度量、</a:t>
                      </a:r>
                      <a:r>
                        <a:rPr lang="en-US" altLang="zh-TW" dirty="0"/>
                        <a:t>sin</a:t>
                      </a:r>
                      <a:r>
                        <a:rPr lang="zh-TW" altLang="en-US" dirty="0"/>
                        <a:t>函數的圖形、週期性、週期現象 的數學模型。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42785"/>
                  </a:ext>
                </a:extLst>
              </a:tr>
              <a:tr h="59436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指數函數</a:t>
                      </a:r>
                      <a:endParaRPr lang="en-US" altLang="zh-TW" b="1" dirty="0"/>
                    </a:p>
                    <a:p>
                      <a:pPr algn="ctr"/>
                      <a:r>
                        <a:rPr lang="zh-TW" altLang="en-US" b="1" dirty="0"/>
                        <a:t>與</a:t>
                      </a:r>
                      <a:endParaRPr lang="en-US" altLang="zh-TW" b="1" dirty="0"/>
                    </a:p>
                    <a:p>
                      <a:pPr algn="ctr"/>
                      <a:r>
                        <a:rPr lang="zh-TW" altLang="en-US" b="1" dirty="0"/>
                        <a:t>對數函數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zh-TW" altLang="en-US" dirty="0"/>
                        <a:t>指數函數及其圖形，按比例成長或衰退的數學模 型。對數律、指數與對數的換底、常用對數函數的圖形。指對數在科學和金融上的應用。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指數對數與對數函數及其生活上的應用。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785742"/>
                  </a:ext>
                </a:extLst>
              </a:tr>
              <a:tr h="5943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連續複利與</a:t>
                      </a:r>
                      <a:r>
                        <a:rPr lang="en-US" altLang="zh-TW" dirty="0"/>
                        <a:t>e</a:t>
                      </a:r>
                      <a:r>
                        <a:rPr lang="zh-TW" altLang="en-US" dirty="0"/>
                        <a:t>、自然對數的認識。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763703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空間概念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zh-TW" altLang="en-US" dirty="0"/>
                        <a:t>空間的基本性質、空間中兩直線、兩平面、及直現與平面的位置關係、三垂線定理、空間坐標系。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同左，但無「三垂線定理」。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44844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利用長方體的展開圖討論表面上的兩點距離、 認識球面上的經線與緯線。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003978"/>
                  </a:ext>
                </a:extLst>
              </a:tr>
              <a:tr h="89605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向量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同右，增加面積與行列式。並增加空間向量的線 性組合、內積與外積、三角不等式、柯西不等式。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平面向量的線性組合、正射影與內積、兩向量夾角。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639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00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86868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年級部定必修數學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的差異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(2/2)</a:t>
            </a:r>
            <a:endParaRPr lang="zh-CN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53485"/>
              </p:ext>
            </p:extLst>
          </p:nvPr>
        </p:nvGraphicFramePr>
        <p:xfrm>
          <a:off x="1734249" y="1228628"/>
          <a:ext cx="8784978" cy="497410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96145">
                  <a:extLst>
                    <a:ext uri="{9D8B030D-6E8A-4147-A177-3AD203B41FA5}">
                      <a16:colId xmlns:a16="http://schemas.microsoft.com/office/drawing/2014/main" val="3576881120"/>
                    </a:ext>
                  </a:extLst>
                </a:gridCol>
                <a:gridCol w="3672118">
                  <a:extLst>
                    <a:ext uri="{9D8B030D-6E8A-4147-A177-3AD203B41FA5}">
                      <a16:colId xmlns:a16="http://schemas.microsoft.com/office/drawing/2014/main" val="696933404"/>
                    </a:ext>
                  </a:extLst>
                </a:gridCol>
                <a:gridCol w="3816715">
                  <a:extLst>
                    <a:ext uri="{9D8B030D-6E8A-4147-A177-3AD203B41FA5}">
                      <a16:colId xmlns:a16="http://schemas.microsoft.com/office/drawing/2014/main" val="1905780574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/>
                        <a:t>主要課題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A</a:t>
                      </a:r>
                      <a:r>
                        <a:rPr lang="zh-TW" altLang="en-US" dirty="0"/>
                        <a:t>類必修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B</a:t>
                      </a:r>
                      <a:r>
                        <a:rPr lang="zh-TW" altLang="en-US" dirty="0"/>
                        <a:t>類必修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185906"/>
                  </a:ext>
                </a:extLst>
              </a:tr>
              <a:tr h="89605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線性代數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二元一次、三元一次聯立方程組的線性組合意涵。矩陣運算、反方陣、平面上的線性變換、轉移方陣。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二元一次聯立方程組的線性組合意涵。將矩 陣視為資料表、在此意涵之下的矩陣運算。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42785"/>
                  </a:ext>
                </a:extLst>
              </a:tr>
              <a:tr h="59436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不確定性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zh-TW" altLang="en-US" dirty="0"/>
                        <a:t>主觀機率與客觀機率、獨立性、條件機率與貝式定理，以及它們的綜合應用。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同左，但各種複合事件以兩個事件為原則。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785742"/>
                  </a:ext>
                </a:extLst>
              </a:tr>
              <a:tr h="5943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列聯表與文氏圖的關聯。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7637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空間中的 解析幾何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三階行列式、平面方程式、空間中的直線方程式、以及它們的綜合應用。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/>
                        <a:t>無。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44844"/>
                  </a:ext>
                </a:extLst>
              </a:tr>
              <a:tr h="89605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/>
                        <a:t>素養課題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無。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圓錐曲線：由平面與圓錐截痕、視覺性地認 識圓錐曲線、及其在自然中的呈現。 平面上的比例：生活情境與平面幾何的比例 問題</a:t>
                      </a:r>
                      <a:r>
                        <a:rPr lang="en-US" altLang="zh-TW" dirty="0"/>
                        <a:t>(</a:t>
                      </a:r>
                      <a:r>
                        <a:rPr lang="zh-TW" altLang="en-US" dirty="0"/>
                        <a:t>在設計和透視上</a:t>
                      </a:r>
                      <a:r>
                        <a:rPr lang="en-US" altLang="zh-TW" dirty="0"/>
                        <a:t>)</a:t>
                      </a:r>
                      <a:r>
                        <a:rPr lang="zh-TW" altLang="en-US" dirty="0"/>
                        <a:t>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639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94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63352" y="231523"/>
            <a:ext cx="8651594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的轉銜</a:t>
            </a:r>
            <a:endParaRPr lang="zh-CN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9" name="資料庫圖表 8"/>
          <p:cNvGraphicFramePr/>
          <p:nvPr>
            <p:extLst>
              <p:ext uri="{D42A27DB-BD31-4B8C-83A1-F6EECF244321}">
                <p14:modId xmlns:p14="http://schemas.microsoft.com/office/powerpoint/2010/main" val="1408874133"/>
              </p:ext>
            </p:extLst>
          </p:nvPr>
        </p:nvGraphicFramePr>
        <p:xfrm>
          <a:off x="1739802" y="2538812"/>
          <a:ext cx="8712971" cy="4099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" name="矩形 27"/>
          <p:cNvSpPr/>
          <p:nvPr/>
        </p:nvSpPr>
        <p:spPr>
          <a:xfrm>
            <a:off x="5969725" y="4117813"/>
            <a:ext cx="788328" cy="1015663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lvl="0"/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共同</a:t>
            </a:r>
          </a:p>
        </p:txBody>
      </p:sp>
      <p:sp>
        <p:nvSpPr>
          <p:cNvPr id="16" name="矩形 15"/>
          <p:cNvSpPr/>
          <p:nvPr/>
        </p:nvSpPr>
        <p:spPr>
          <a:xfrm>
            <a:off x="9167616" y="4283587"/>
            <a:ext cx="930063" cy="646331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 lvl="0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166695" y="4278952"/>
            <a:ext cx="966931" cy="646331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lvl="0"/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向右箭號 6"/>
          <p:cNvSpPr/>
          <p:nvPr/>
        </p:nvSpPr>
        <p:spPr>
          <a:xfrm>
            <a:off x="6817925" y="3783898"/>
            <a:ext cx="2348937" cy="1645708"/>
          </a:xfrm>
          <a:prstGeom prst="striped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圓錐曲線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平面上的比例、按比例成長模型</a:t>
            </a:r>
          </a:p>
        </p:txBody>
      </p:sp>
      <p:sp>
        <p:nvSpPr>
          <p:cNvPr id="20" name="向右箭號 19"/>
          <p:cNvSpPr/>
          <p:nvPr/>
        </p:nvSpPr>
        <p:spPr>
          <a:xfrm rot="10800000">
            <a:off x="3159927" y="3778860"/>
            <a:ext cx="2736304" cy="1693568"/>
          </a:xfrm>
          <a:prstGeom prst="striped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3078585" y="4248684"/>
            <a:ext cx="28143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三角和差角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公式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  <a:cs typeface="Helvetica" panose="020B0604020202020204" pitchFamily="34" charset="0"/>
            </a:endParaRPr>
          </a:p>
          <a:p>
            <a:pPr algn="ctr"/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正餘弦疊合</a:t>
            </a:r>
            <a:r>
              <a:rPr lang="zh-TW" altLang="en-US" sz="1600" b="1" dirty="0">
                <a:latin typeface="PMingLiU" panose="02020500000000000000" pitchFamily="18" charset="-120"/>
                <a:ea typeface="PMingLiU" panose="02020500000000000000" pitchFamily="18" charset="-120"/>
                <a:cs typeface="Helvetica" panose="020B0604020202020204" pitchFamily="34" charset="0"/>
              </a:rPr>
              <a:t>、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二階行列式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  <a:cs typeface="Helvetica" panose="020B0604020202020204" pitchFamily="34" charset="0"/>
            </a:endParaRPr>
          </a:p>
          <a:p>
            <a:pPr algn="ctr"/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cos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與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tan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函數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  <a:cs typeface="Helvetica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9937" y="5472428"/>
            <a:ext cx="1835055" cy="743776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1687201" y="1395934"/>
            <a:ext cx="8818175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zh-TW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學生</a:t>
            </a:r>
            <a:r>
              <a:rPr lang="zh-TW" altLang="en-US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如</a:t>
            </a:r>
            <a:r>
              <a:rPr lang="zh-TW" altLang="zh-TW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因升學志向改變</a:t>
            </a:r>
            <a:r>
              <a:rPr lang="zh-TW" altLang="en-US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，或學期間轉換</a:t>
            </a:r>
            <a:r>
              <a:rPr lang="zh-TW" altLang="zh-TW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修讀</a:t>
            </a:r>
            <a:r>
              <a:rPr lang="zh-TW" altLang="en-US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之數學類別</a:t>
            </a:r>
            <a:r>
              <a:rPr lang="zh-TW" altLang="zh-TW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，</a:t>
            </a:r>
            <a:r>
              <a:rPr lang="zh-TW" altLang="en-US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建議學校及教師參考課程手冊，就數學</a:t>
            </a:r>
            <a:r>
              <a:rPr lang="en-US" altLang="zh-TW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A</a:t>
            </a:r>
            <a:r>
              <a:rPr lang="zh-TW" altLang="en-US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、Ｂ課程學習內容之主題單元差異部分，協助學生</a:t>
            </a:r>
            <a:r>
              <a:rPr lang="zh-TW" altLang="zh-TW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轉銜</a:t>
            </a:r>
            <a:r>
              <a:rPr lang="zh-TW" altLang="en-US" sz="28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05475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63352" y="260648"/>
            <a:ext cx="7772400" cy="9281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zh-TW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2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普通高中數學的轉軌學習</a:t>
            </a:r>
            <a:endParaRPr lang="zh-CN" altLang="en-US" sz="32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983432" y="2060848"/>
            <a:ext cx="4572000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年級修習數學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的學生，若想在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年級選修數學甲者，須補足數學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的學習內容，並達到它們對應的學習表現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圓角矩形圖說文字 31"/>
          <p:cNvSpPr/>
          <p:nvPr/>
        </p:nvSpPr>
        <p:spPr>
          <a:xfrm>
            <a:off x="6634492" y="1210313"/>
            <a:ext cx="3860917" cy="2146679"/>
          </a:xfrm>
          <a:prstGeom prst="wedgeRoundRectCallout">
            <a:avLst>
              <a:gd name="adj1" fmla="val -87240"/>
              <a:gd name="adj2" fmla="val 54609"/>
              <a:gd name="adj3" fmla="val 16667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須補足數學</a:t>
            </a:r>
            <a:r>
              <a:rPr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的學習內容：</a:t>
            </a:r>
            <a:endParaRPr lang="en-US" altLang="zh-TW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三角的和差角公式</a:t>
            </a:r>
            <a:endParaRPr lang="en-US" altLang="zh-TW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三角函數的圖形</a:t>
            </a:r>
            <a:endParaRPr lang="en-US" altLang="zh-TW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3.</a:t>
            </a:r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矩陣的應用</a:t>
            </a:r>
            <a:endParaRPr lang="en-US" altLang="zh-TW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指數與對數</a:t>
            </a:r>
            <a:r>
              <a:rPr lang="zh-TW" altLang="en-US" sz="2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函數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書卷 (水平) 6"/>
          <p:cNvSpPr/>
          <p:nvPr/>
        </p:nvSpPr>
        <p:spPr>
          <a:xfrm>
            <a:off x="6627111" y="3140968"/>
            <a:ext cx="4680520" cy="2232247"/>
          </a:xfrm>
          <a:prstGeom prst="horizont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Helvetica" panose="020B0604020202020204" pitchFamily="34" charset="0"/>
              </a:rPr>
              <a:t>數學學科中心正在研發補充教材，未來可提供學校參考運用</a:t>
            </a:r>
            <a:endParaRPr lang="zh-TW" altLang="en-US" sz="2400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827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770224"/>
            <a:ext cx="8562088" cy="4819016"/>
          </a:xfrm>
          <a:prstGeom prst="rect">
            <a:avLst/>
          </a:prstGeom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63352" y="288336"/>
            <a:ext cx="7772400" cy="92814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3200" b="1" kern="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zh-TW" altLang="en-US" sz="3200" b="1" kern="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、大學</a:t>
            </a:r>
            <a:r>
              <a:rPr lang="en-US" altLang="zh-TW" sz="3200" b="1" kern="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lang="zh-TW" altLang="en-US" sz="3200" b="1" kern="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學群重視不同數學能力需求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052728" y="5717185"/>
            <a:ext cx="70070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《數學領域課程手冊》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表 </a:t>
            </a:r>
            <a:r>
              <a:rPr lang="en-US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：普通型高級中等學校數學領域必選修課程與職涯進路關係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911424" y="5363242"/>
            <a:ext cx="2959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大學學系調查結果與</a:t>
            </a:r>
            <a:endParaRPr lang="en-US" altLang="zh-TW" sz="2000" b="1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數學領綱課程手冊相符</a:t>
            </a:r>
            <a:endParaRPr lang="en-US" altLang="zh-TW" sz="2000" b="1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80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0BE8D-E1CD-40AC-811A-0B26474455C2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圖片 5" descr="一張含有 螢幕擷取畫面 的圖片&#10;&#10;自動產生的描述">
            <a:extLst>
              <a:ext uri="{FF2B5EF4-FFF2-40B4-BE49-F238E27FC236}">
                <a16:creationId xmlns:a16="http://schemas.microsoft.com/office/drawing/2014/main" id="{9994D770-80FE-9D43-BAA4-0E6042B82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2294570"/>
            <a:ext cx="8090012" cy="3545853"/>
          </a:xfrm>
          <a:prstGeom prst="rect">
            <a:avLst/>
          </a:prstGeom>
        </p:spPr>
      </p:pic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A1A56D99-9A14-9348-A01F-1BFEFE5596CB}"/>
              </a:ext>
            </a:extLst>
          </p:cNvPr>
          <p:cNvCxnSpPr/>
          <p:nvPr/>
        </p:nvCxnSpPr>
        <p:spPr>
          <a:xfrm>
            <a:off x="2207568" y="5301208"/>
            <a:ext cx="0" cy="72008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箭頭接點 9">
            <a:extLst>
              <a:ext uri="{FF2B5EF4-FFF2-40B4-BE49-F238E27FC236}">
                <a16:creationId xmlns:a16="http://schemas.microsoft.com/office/drawing/2014/main" id="{2F5C296F-4F71-E542-A31B-35B795B45104}"/>
              </a:ext>
            </a:extLst>
          </p:cNvPr>
          <p:cNvCxnSpPr/>
          <p:nvPr/>
        </p:nvCxnSpPr>
        <p:spPr>
          <a:xfrm>
            <a:off x="2207568" y="5989829"/>
            <a:ext cx="93610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713AB6EA-1FA2-2441-BCAC-4AE7805F0DF0}"/>
              </a:ext>
            </a:extLst>
          </p:cNvPr>
          <p:cNvSpPr/>
          <p:nvPr/>
        </p:nvSpPr>
        <p:spPr>
          <a:xfrm>
            <a:off x="3071664" y="5835207"/>
            <a:ext cx="90730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以政大企管為例，其參採「數學Ａ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」</a:t>
            </a:r>
            <a:r>
              <a:rPr lang="zh-TW" altLang="en-US" sz="2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4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，但仍請留意表格下方說明</a:t>
            </a:r>
            <a:endParaRPr lang="en-US" altLang="zh-TW" sz="2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63352" y="420896"/>
            <a:ext cx="95013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2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六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、參採學科能力測驗數學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A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或數學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B</a:t>
            </a:r>
            <a:r>
              <a:rPr lang="zh-TW" altLang="en-US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公告內容</a:t>
            </a:r>
            <a:r>
              <a:rPr lang="en-US" altLang="zh-TW" sz="32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(1/2)</a:t>
            </a:r>
            <a:endParaRPr lang="en-US" altLang="zh-TW" sz="32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83432" y="1120258"/>
            <a:ext cx="1080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大學</a:t>
            </a:r>
            <a:r>
              <a:rPr lang="zh-TW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招生委員會</a:t>
            </a:r>
            <a:r>
              <a:rPr lang="zh-TW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聯合會</a:t>
            </a:r>
            <a:endParaRPr lang="en-US" altLang="zh-TW" sz="2400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</a:rPr>
              <a:t>111</a:t>
            </a:r>
            <a:r>
              <a:rPr lang="zh-TW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學年度大學申請入學參採高中學習歷程資料完整版</a:t>
            </a:r>
            <a:r>
              <a:rPr lang="zh-TW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查詢</a:t>
            </a:r>
            <a:r>
              <a:rPr lang="zh-TW" altLang="en-US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系統</a:t>
            </a:r>
            <a:endParaRPr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400" dirty="0">
                <a:latin typeface="Arial" panose="020B0604020202020204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400" u="sng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https://www.cac.edu.tw/cacportal/jbcrc/LearningPortfolios_MultiQuery/index.php</a:t>
            </a:r>
            <a:r>
              <a:rPr lang="en-US" altLang="zh-TW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4756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TM03457444[[fn=基準]]</Template>
  <TotalTime>13230</TotalTime>
  <Words>1123</Words>
  <Application>Microsoft Office PowerPoint</Application>
  <PresentationFormat>寬螢幕</PresentationFormat>
  <Paragraphs>100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2" baseType="lpstr">
      <vt:lpstr>微軟正黑體</vt:lpstr>
      <vt:lpstr>新細明體</vt:lpstr>
      <vt:lpstr>新細明體</vt:lpstr>
      <vt:lpstr>標楷體</vt:lpstr>
      <vt:lpstr>Arial</vt:lpstr>
      <vt:lpstr>Calibri</vt:lpstr>
      <vt:lpstr>Corbel</vt:lpstr>
      <vt:lpstr>Helvetica</vt:lpstr>
      <vt:lpstr>Times New Roman</vt:lpstr>
      <vt:lpstr>Wingdings</vt:lpstr>
      <vt:lpstr>基礎</vt:lpstr>
      <vt:lpstr>108課綱普通型高中數學部定必修與選修</vt:lpstr>
      <vt:lpstr>一、普通高中數學的三軌設計(1/2)</vt:lpstr>
      <vt:lpstr>一、普通高中數學的三軌設計(2/2)</vt:lpstr>
      <vt:lpstr>二、11年級部定必修數學A、B的差異(1/2)</vt:lpstr>
      <vt:lpstr>二、11年級部定必修數學A、B的差異(2/2)</vt:lpstr>
      <vt:lpstr>三、數學A、B的轉銜</vt:lpstr>
      <vt:lpstr>四、普通高中數學的轉軌學習</vt:lpstr>
      <vt:lpstr>五、大學18學群重視不同數學能力需求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高級中等學校課程輔導諮詢推動工作</dc:title>
  <dc:creator>anthony Lee</dc:creator>
  <cp:lastModifiedBy>user</cp:lastModifiedBy>
  <cp:revision>357</cp:revision>
  <cp:lastPrinted>2020-05-20T05:26:34Z</cp:lastPrinted>
  <dcterms:created xsi:type="dcterms:W3CDTF">2018-04-17T14:30:59Z</dcterms:created>
  <dcterms:modified xsi:type="dcterms:W3CDTF">2021-09-17T15:55:54Z</dcterms:modified>
</cp:coreProperties>
</file>